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9" r:id="rId6"/>
    <p:sldId id="260" r:id="rId7"/>
    <p:sldId id="261" r:id="rId8"/>
    <p:sldId id="262" r:id="rId9"/>
    <p:sldId id="280" r:id="rId10"/>
    <p:sldId id="281" r:id="rId11"/>
    <p:sldId id="282" r:id="rId12"/>
    <p:sldId id="263" r:id="rId13"/>
    <p:sldId id="283" r:id="rId14"/>
    <p:sldId id="271" r:id="rId15"/>
    <p:sldId id="274" r:id="rId16"/>
    <p:sldId id="275" r:id="rId17"/>
    <p:sldId id="276" r:id="rId18"/>
    <p:sldId id="277" r:id="rId19"/>
    <p:sldId id="279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 varScale="1">
        <p:scale>
          <a:sx n="65" d="100"/>
          <a:sy n="65" d="100"/>
        </p:scale>
        <p:origin x="-128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531A-68C3-4327-BDE2-F6B47492F1C5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322B-34DC-402A-83DA-ED88A7FB2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1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 Comprehensive knowledge of wide range of clinical specialties in acute, community and tertiary care</a:t>
            </a:r>
          </a:p>
          <a:p>
            <a:r>
              <a:rPr lang="en-GB" sz="1200" dirty="0" smtClean="0"/>
              <a:t>Comprehensive understanding of illness, disease, trauma and their treatments</a:t>
            </a:r>
          </a:p>
          <a:p>
            <a:r>
              <a:rPr lang="en-GB" sz="1200" dirty="0" smtClean="0"/>
              <a:t>Wide understanding of public health and prevention</a:t>
            </a:r>
          </a:p>
          <a:p>
            <a:r>
              <a:rPr lang="en-GB" sz="1200" dirty="0" smtClean="0"/>
              <a:t>Problem solving skills developed through extensive clinical knowledge and practice (can be used in clinical and managerial situations</a:t>
            </a:r>
          </a:p>
          <a:p>
            <a:r>
              <a:rPr lang="en-GB" sz="1200" dirty="0" smtClean="0"/>
              <a:t>Effective and efficient service planning and provision</a:t>
            </a:r>
          </a:p>
          <a:p>
            <a:r>
              <a:rPr lang="en-GB" sz="1200" dirty="0" smtClean="0"/>
              <a:t>Clinical credible management to facilitate service change with the M.D team across whole pathways of care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Leadership of rehabilitation and integrated care that can facilitate safe timely discharge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Effective demand management with cost efficient and clinically effective solutions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Innovative solutions to clinical and managerial problems across the whole spectrum of patient care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Effective team working developed through a culture of multi and interdisciplinary working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         Contribution to business cases based on clinical experience, expertise and knowledge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322B-34DC-402A-83DA-ED88A7FB2B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0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322B-34DC-402A-83DA-ED88A7FB2B4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0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7322B-34DC-402A-83DA-ED88A7FB2B4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2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B45384-C97C-4C71-8191-5043527E48D2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BF94D3-3C80-4C26-ABA6-A2502F50CCE0}" type="datetimeFigureOut">
              <a:rPr lang="en-GB" smtClean="0"/>
              <a:t>08/10/2013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8926E0-46AD-42DC-A08F-BE14F1A375C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892480" cy="2304256"/>
          </a:xfrm>
        </p:spPr>
        <p:txBody>
          <a:bodyPr>
            <a:normAutofit fontScale="90000"/>
          </a:bodyPr>
          <a:lstStyle/>
          <a:p>
            <a:pPr marR="64008" lvl="0" algn="ctr">
              <a:spcBef>
                <a:spcPts val="400"/>
              </a:spcBef>
            </a:pPr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b="0" dirty="0">
                <a:effectLst/>
              </a:rPr>
              <a:t/>
            </a:r>
            <a:br>
              <a:rPr lang="en-GB" b="0" dirty="0">
                <a:effectLst/>
              </a:rPr>
            </a:br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sz="2700" dirty="0" smtClean="0">
                <a:solidFill>
                  <a:srgbClr val="1F497D"/>
                </a:solidFill>
                <a:effectLst/>
              </a:rPr>
              <a:t/>
            </a:r>
            <a:br>
              <a:rPr lang="en-GB" sz="2700" dirty="0" smtClean="0">
                <a:solidFill>
                  <a:srgbClr val="1F497D"/>
                </a:solidFill>
                <a:effectLst/>
              </a:rPr>
            </a:br>
            <a:r>
              <a:rPr lang="en-GB" sz="2000" b="0" dirty="0">
                <a:solidFill>
                  <a:srgbClr val="1F497D"/>
                </a:solidFill>
                <a:effectLst/>
              </a:rPr>
              <a:t/>
            </a:r>
            <a:br>
              <a:rPr lang="en-GB" sz="2000" b="0" dirty="0">
                <a:solidFill>
                  <a:srgbClr val="1F497D"/>
                </a:solidFill>
                <a:effectLst/>
              </a:rPr>
            </a:br>
            <a:r>
              <a:rPr lang="en-GB" sz="4400" b="0" dirty="0" smtClean="0">
                <a:effectLst/>
              </a:rPr>
              <a:t>The Added </a:t>
            </a:r>
            <a:r>
              <a:rPr lang="en-GB" sz="4400" b="0" dirty="0">
                <a:effectLst/>
              </a:rPr>
              <a:t>Value of Allied Health Management and Leadership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Dr Robert Jones &amp; Fiona Jenkins</a:t>
            </a: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 rot="10800000" flipV="1">
            <a:off x="0" y="5349827"/>
            <a:ext cx="3059832" cy="1508173"/>
            <a:chOff x="2627784" y="1412777"/>
            <a:chExt cx="4176464" cy="1933589"/>
          </a:xfrm>
          <a:solidFill>
            <a:srgbClr val="0070CC"/>
          </a:solidFill>
        </p:grpSpPr>
        <p:sp>
          <p:nvSpPr>
            <p:cNvPr id="5" name="Rectangle 4"/>
            <p:cNvSpPr/>
            <p:nvPr/>
          </p:nvSpPr>
          <p:spPr>
            <a:xfrm>
              <a:off x="2627784" y="1412777"/>
              <a:ext cx="4176464" cy="151216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25400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JJ  Consulting</a:t>
              </a:r>
              <a:endParaRPr kumimoji="0" lang="en-GB" sz="3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27784" y="2872855"/>
              <a:ext cx="4176464" cy="473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rPr>
                <a:t>Healthcare Management Ltd </a:t>
              </a: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8" name="Picture 2" descr="http://4.bp.blogspot.com/-juYKMkiD_ZY/US7nFtDrflI/AAAAAAAABtI/sWtCLiXqBzw/s1600/allied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52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8105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200" dirty="0" smtClean="0"/>
              <a:t>4 topics related to Allied Health influencing</a:t>
            </a:r>
          </a:p>
          <a:p>
            <a:pPr marL="109728" indent="0">
              <a:buNone/>
            </a:pPr>
            <a:endParaRPr lang="en-GB" sz="3200" dirty="0" smtClean="0"/>
          </a:p>
          <a:p>
            <a:pPr marL="109728" indent="0">
              <a:buNone/>
            </a:pPr>
            <a:r>
              <a:rPr lang="en-GB" sz="3200" dirty="0" smtClean="0"/>
              <a:t>4  Work tables:</a:t>
            </a:r>
            <a:endParaRPr lang="en-GB" sz="3200" dirty="0" smtClean="0"/>
          </a:p>
          <a:p>
            <a:pPr marL="624078" indent="-514350">
              <a:buClr>
                <a:srgbClr val="00B0F0"/>
              </a:buClr>
              <a:buFont typeface="+mj-lt"/>
              <a:buAutoNum type="arabicPeriod"/>
            </a:pPr>
            <a:r>
              <a:rPr lang="en-GB" sz="3600" b="1" dirty="0" smtClean="0"/>
              <a:t>Strategy</a:t>
            </a:r>
          </a:p>
          <a:p>
            <a:pPr marL="624078" indent="-514350">
              <a:buClr>
                <a:srgbClr val="00B0F0"/>
              </a:buClr>
              <a:buFont typeface="+mj-lt"/>
              <a:buAutoNum type="arabicPeriod"/>
            </a:pPr>
            <a:r>
              <a:rPr lang="en-GB" sz="3600" b="1" dirty="0" smtClean="0"/>
              <a:t>Data</a:t>
            </a:r>
          </a:p>
          <a:p>
            <a:pPr marL="624078" indent="-514350">
              <a:buClr>
                <a:srgbClr val="00B0F0"/>
              </a:buClr>
              <a:buFont typeface="+mj-lt"/>
              <a:buAutoNum type="arabicPeriod"/>
            </a:pPr>
            <a:r>
              <a:rPr lang="en-GB" sz="3600" b="1" dirty="0" smtClean="0"/>
              <a:t>Audience</a:t>
            </a:r>
          </a:p>
          <a:p>
            <a:pPr marL="624078" indent="-514350">
              <a:buClr>
                <a:srgbClr val="00B0F0"/>
              </a:buClr>
              <a:buFont typeface="+mj-lt"/>
              <a:buAutoNum type="arabicPeriod"/>
            </a:pPr>
            <a:r>
              <a:rPr lang="en-GB" sz="3600" b="1" dirty="0" smtClean="0"/>
              <a:t>Deployment: How to make an idea work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3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568"/>
          </a:xfrm>
        </p:spPr>
        <p:txBody>
          <a:bodyPr>
            <a:normAutofit/>
          </a:bodyPr>
          <a:lstStyle/>
          <a:p>
            <a:r>
              <a:rPr lang="en-GB" dirty="0" smtClean="0"/>
              <a:t>Find a table ( not with ALL your friends)</a:t>
            </a:r>
          </a:p>
          <a:p>
            <a:r>
              <a:rPr lang="en-GB" dirty="0" smtClean="0"/>
              <a:t>Discuss the topic (listen to prompts from your facilitator)</a:t>
            </a:r>
          </a:p>
          <a:p>
            <a:r>
              <a:rPr lang="en-GB" dirty="0" smtClean="0"/>
              <a:t>Write down on a post it ideas that  you may have</a:t>
            </a:r>
          </a:p>
          <a:p>
            <a:r>
              <a:rPr lang="en-GB" dirty="0" smtClean="0"/>
              <a:t>Ideas must be solutions not problems</a:t>
            </a:r>
          </a:p>
          <a:p>
            <a:r>
              <a:rPr lang="en-GB" dirty="0" smtClean="0"/>
              <a:t>Rate them as Boston quadrant 1,2,3, or 4</a:t>
            </a:r>
          </a:p>
          <a:p>
            <a:r>
              <a:rPr lang="en-GB" dirty="0" smtClean="0"/>
              <a:t>Go and stick them on the appropriate quadrant on the flip chart</a:t>
            </a:r>
          </a:p>
          <a:p>
            <a:r>
              <a:rPr lang="en-GB" dirty="0" smtClean="0"/>
              <a:t>When “time” is called- move promptly to the next table….and repeat X4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How to “Play”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355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253653"/>
              </p:ext>
            </p:extLst>
          </p:nvPr>
        </p:nvGraphicFramePr>
        <p:xfrm>
          <a:off x="1763688" y="116632"/>
          <a:ext cx="6048672" cy="65352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8325"/>
                <a:gridCol w="245376"/>
                <a:gridCol w="2699602"/>
                <a:gridCol w="2805369"/>
              </a:tblGrid>
              <a:tr h="266429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IMPACT</a:t>
                      </a: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</a:rPr>
                        <a:t>HIGH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 </a:t>
                      </a:r>
                      <a:r>
                        <a:rPr lang="en-GB" sz="7200" dirty="0" smtClean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r>
                        <a:rPr lang="en-GB" sz="72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u="none" strike="noStrike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b="1" u="none" strike="noStrike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sz="7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</a:rPr>
                        <a:t>2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937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IMPACT</a:t>
                      </a: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/>
                          <a:ea typeface="Times New Roman"/>
                        </a:rPr>
                        <a:t>LOW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r>
                        <a:rPr kumimoji="0" lang="en-GB" sz="7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</a:rPr>
                        <a:t>3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b="1" u="none" strike="noStrike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u="none" strike="noStrike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b="1" u="none" strike="noStrike" dirty="0" smtClean="0">
                        <a:effectLst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kumimoji="0" lang="en-GB" sz="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sz="7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</a:rPr>
                        <a:t>4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55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Times New Roman"/>
                        </a:rPr>
                        <a:t>EASY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Times New Roman"/>
                        </a:rPr>
                        <a:t>DIFFICULT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455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00" b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GB" sz="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Arial"/>
                          <a:ea typeface="Times New Roman"/>
                        </a:rPr>
                        <a:t>ACHIEVABILITY</a:t>
                      </a: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2943" marR="329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200000">
            <a:off x="-3291780" y="2939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Boston Box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8380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Clinical heads of clinical services</a:t>
            </a:r>
          </a:p>
          <a:p>
            <a:r>
              <a:rPr lang="en-GB" dirty="0" smtClean="0"/>
              <a:t>Credibility</a:t>
            </a:r>
          </a:p>
          <a:p>
            <a:r>
              <a:rPr lang="en-GB" dirty="0" smtClean="0"/>
              <a:t>Extensive knowledge</a:t>
            </a:r>
          </a:p>
          <a:p>
            <a:r>
              <a:rPr lang="en-GB" dirty="0" smtClean="0"/>
              <a:t>Patient centred approach</a:t>
            </a:r>
          </a:p>
          <a:p>
            <a:r>
              <a:rPr lang="en-GB" dirty="0" smtClean="0"/>
              <a:t>Evidence base interpreters</a:t>
            </a:r>
          </a:p>
          <a:p>
            <a:r>
              <a:rPr lang="en-GB" dirty="0" smtClean="0"/>
              <a:t>Knowledge of health diversity</a:t>
            </a:r>
          </a:p>
          <a:p>
            <a:r>
              <a:rPr lang="en-GB" dirty="0" smtClean="0"/>
              <a:t>Expert staff managers</a:t>
            </a:r>
          </a:p>
          <a:p>
            <a:r>
              <a:rPr lang="en-GB" dirty="0" smtClean="0"/>
              <a:t>Strategic thinkers</a:t>
            </a:r>
          </a:p>
          <a:p>
            <a:r>
              <a:rPr lang="en-GB" dirty="0" smtClean="0"/>
              <a:t>Practical “doers”</a:t>
            </a:r>
          </a:p>
          <a:p>
            <a:r>
              <a:rPr lang="en-GB" dirty="0" smtClean="0"/>
              <a:t>Problem solvers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AH Managers Unique?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424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697" y="-387424"/>
            <a:ext cx="8809037" cy="1527175"/>
          </a:xfrm>
        </p:spPr>
        <p:txBody>
          <a:bodyPr lIns="0" rIns="0" bIns="0" anchor="b"/>
          <a:lstStyle/>
          <a:p>
            <a:r>
              <a:rPr lang="en-GB" dirty="0" smtClean="0"/>
              <a:t>AH </a:t>
            </a:r>
            <a:r>
              <a:rPr lang="en-GB" dirty="0"/>
              <a:t>Managers - really </a:t>
            </a:r>
            <a:r>
              <a:rPr lang="en-GB" dirty="0" smtClean="0"/>
              <a:t>unique?</a:t>
            </a:r>
            <a:endParaRPr lang="en-US" dirty="0"/>
          </a:p>
        </p:txBody>
      </p:sp>
      <p:sp>
        <p:nvSpPr>
          <p:cNvPr id="961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3500438"/>
            <a:ext cx="9396536" cy="3357562"/>
          </a:xfrm>
        </p:spPr>
        <p:txBody>
          <a:bodyPr/>
          <a:lstStyle/>
          <a:p>
            <a:pPr marL="400050" lvl="1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GB" sz="3600" dirty="0"/>
              <a:t>Code of </a:t>
            </a:r>
            <a:r>
              <a:rPr lang="en-GB" sz="3600" dirty="0" smtClean="0"/>
              <a:t>Ethics = Integrity</a:t>
            </a:r>
            <a:endParaRPr lang="en-GB" sz="3600" dirty="0"/>
          </a:p>
          <a:p>
            <a:pPr marL="400050" lvl="1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GB" sz="3600" dirty="0" smtClean="0"/>
              <a:t>Experience = Whole system approach</a:t>
            </a:r>
          </a:p>
          <a:p>
            <a:pPr marL="400050" lvl="1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GB" sz="3600" dirty="0" smtClean="0"/>
              <a:t>AH = Patient </a:t>
            </a:r>
            <a:r>
              <a:rPr lang="en-GB" sz="3600" dirty="0" err="1"/>
              <a:t>c</a:t>
            </a:r>
            <a:r>
              <a:rPr lang="en-GB" sz="3600" dirty="0" err="1" smtClean="0"/>
              <a:t>entredness</a:t>
            </a:r>
            <a:r>
              <a:rPr lang="en-GB" sz="3600" dirty="0" smtClean="0"/>
              <a:t> </a:t>
            </a:r>
          </a:p>
          <a:p>
            <a:pPr marL="400050" lvl="1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GB" sz="3600" dirty="0" smtClean="0"/>
              <a:t>Regulated </a:t>
            </a:r>
            <a:r>
              <a:rPr lang="en-GB" sz="3600" dirty="0" smtClean="0"/>
              <a:t>= Registered </a:t>
            </a:r>
            <a:r>
              <a:rPr lang="en-GB" sz="3600" dirty="0" smtClean="0"/>
              <a:t>by the state</a:t>
            </a:r>
            <a:endParaRPr lang="en-GB" sz="3600" dirty="0"/>
          </a:p>
          <a:p>
            <a:pPr marL="273050" indent="-273050">
              <a:lnSpc>
                <a:spcPct val="80000"/>
              </a:lnSpc>
            </a:pPr>
            <a:endParaRPr lang="en-US" sz="3100" dirty="0"/>
          </a:p>
        </p:txBody>
      </p:sp>
      <p:pic>
        <p:nvPicPr>
          <p:cNvPr id="961540" name="Picture 5" descr="UniqueCapabili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980728"/>
            <a:ext cx="3891209" cy="23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23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2776"/>
            <a:ext cx="8913168" cy="5616624"/>
          </a:xfrm>
        </p:spPr>
        <p:txBody>
          <a:bodyPr>
            <a:normAutofit/>
          </a:bodyPr>
          <a:lstStyle/>
          <a:p>
            <a:r>
              <a:rPr lang="en-GB" sz="3100" dirty="0" smtClean="0"/>
              <a:t>K</a:t>
            </a:r>
            <a:r>
              <a:rPr lang="en-GB" sz="3000" dirty="0" smtClean="0"/>
              <a:t>nowledge </a:t>
            </a:r>
            <a:r>
              <a:rPr lang="en-GB" sz="3000" dirty="0"/>
              <a:t>of </a:t>
            </a:r>
            <a:r>
              <a:rPr lang="en-GB" sz="3000" dirty="0" smtClean="0"/>
              <a:t>clinical </a:t>
            </a:r>
            <a:r>
              <a:rPr lang="en-GB" sz="3000" dirty="0"/>
              <a:t>specialties </a:t>
            </a:r>
            <a:endParaRPr lang="en-GB" sz="3000" dirty="0" smtClean="0"/>
          </a:p>
          <a:p>
            <a:r>
              <a:rPr lang="en-GB" sz="3000" dirty="0" smtClean="0"/>
              <a:t>Public health knowledge</a:t>
            </a:r>
          </a:p>
          <a:p>
            <a:r>
              <a:rPr lang="en-GB" sz="3000" dirty="0" smtClean="0"/>
              <a:t>Problem </a:t>
            </a:r>
            <a:r>
              <a:rPr lang="en-GB" sz="3000" dirty="0"/>
              <a:t>solving skills </a:t>
            </a:r>
            <a:endParaRPr lang="en-GB" sz="3000" dirty="0" smtClean="0"/>
          </a:p>
          <a:p>
            <a:r>
              <a:rPr lang="en-GB" sz="3000" dirty="0" smtClean="0"/>
              <a:t>Effective </a:t>
            </a:r>
            <a:r>
              <a:rPr lang="en-GB" sz="3000" dirty="0"/>
              <a:t>and efficient service </a:t>
            </a:r>
            <a:r>
              <a:rPr lang="en-GB" sz="3000" dirty="0" smtClean="0"/>
              <a:t>planning</a:t>
            </a:r>
          </a:p>
          <a:p>
            <a:r>
              <a:rPr lang="en-GB" sz="3000" dirty="0" smtClean="0"/>
              <a:t>Clinical </a:t>
            </a:r>
            <a:r>
              <a:rPr lang="en-GB" sz="3000" dirty="0"/>
              <a:t>credible </a:t>
            </a:r>
            <a:r>
              <a:rPr lang="en-GB" sz="3000" dirty="0" smtClean="0"/>
              <a:t>management and leadership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cs typeface="Arial" pitchFamily="34" charset="0"/>
              </a:rPr>
              <a:t>Rehabilitation </a:t>
            </a:r>
            <a:r>
              <a:rPr lang="en-US" altLang="en-US" sz="3000" dirty="0">
                <a:solidFill>
                  <a:srgbClr val="000000"/>
                </a:solidFill>
                <a:cs typeface="Arial" pitchFamily="34" charset="0"/>
              </a:rPr>
              <a:t>and integrated care </a:t>
            </a:r>
            <a:endParaRPr lang="en-US" altLang="en-US" sz="3000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cs typeface="Arial" pitchFamily="34" charset="0"/>
              </a:rPr>
              <a:t>Effective </a:t>
            </a:r>
            <a:r>
              <a:rPr lang="en-US" altLang="en-US" sz="3000" dirty="0">
                <a:solidFill>
                  <a:srgbClr val="000000"/>
                </a:solidFill>
                <a:cs typeface="Arial" pitchFamily="34" charset="0"/>
              </a:rPr>
              <a:t>demand management </a:t>
            </a:r>
            <a:endParaRPr lang="en-US" altLang="en-US" sz="3000" dirty="0" smtClean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en-US" sz="3000" dirty="0" smtClean="0">
                <a:solidFill>
                  <a:srgbClr val="000000"/>
                </a:solidFill>
                <a:cs typeface="Arial" pitchFamily="34" charset="0"/>
              </a:rPr>
              <a:t>Innovative solutions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cs typeface="Arial" pitchFamily="34" charset="0"/>
              </a:rPr>
              <a:t>Team working</a:t>
            </a:r>
          </a:p>
          <a:p>
            <a:r>
              <a:rPr lang="en-US" altLang="en-US" sz="3000" dirty="0" smtClean="0">
                <a:solidFill>
                  <a:srgbClr val="000000"/>
                </a:solidFill>
                <a:cs typeface="Arial" pitchFamily="34" charset="0"/>
              </a:rPr>
              <a:t>Business skills </a:t>
            </a:r>
          </a:p>
          <a:p>
            <a:endParaRPr lang="en-GB" sz="3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Allied Health managers </a:t>
            </a:r>
            <a:r>
              <a:rPr lang="en-GB" dirty="0"/>
              <a:t>b</a:t>
            </a:r>
            <a:r>
              <a:rPr lang="en-GB" dirty="0" smtClean="0"/>
              <a:t>ring: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681531" cy="50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Patient Centred care</a:t>
            </a:r>
          </a:p>
          <a:p>
            <a:r>
              <a:rPr lang="en-GB" dirty="0" smtClean="0"/>
              <a:t>Patient safety</a:t>
            </a:r>
          </a:p>
          <a:p>
            <a:r>
              <a:rPr lang="en-GB" dirty="0" smtClean="0"/>
              <a:t>Strategic </a:t>
            </a:r>
            <a:r>
              <a:rPr lang="en-GB" dirty="0"/>
              <a:t>management and planning</a:t>
            </a:r>
          </a:p>
          <a:p>
            <a:r>
              <a:rPr lang="en-GB" dirty="0" smtClean="0"/>
              <a:t>Operational management</a:t>
            </a:r>
          </a:p>
          <a:p>
            <a:r>
              <a:rPr lang="en-GB" dirty="0"/>
              <a:t> HR </a:t>
            </a:r>
            <a:r>
              <a:rPr lang="en-GB" dirty="0" smtClean="0"/>
              <a:t>management</a:t>
            </a:r>
          </a:p>
          <a:p>
            <a:r>
              <a:rPr lang="en-GB" dirty="0" smtClean="0"/>
              <a:t>Clinical </a:t>
            </a:r>
            <a:r>
              <a:rPr lang="en-GB" dirty="0"/>
              <a:t>leadership</a:t>
            </a:r>
          </a:p>
          <a:p>
            <a:r>
              <a:rPr lang="en-GB" dirty="0"/>
              <a:t> Resource management and efficiency</a:t>
            </a:r>
          </a:p>
          <a:p>
            <a:r>
              <a:rPr lang="en-GB" dirty="0" smtClean="0"/>
              <a:t>Clinical effectiveness/ evidence based</a:t>
            </a:r>
            <a:endParaRPr lang="en-GB" dirty="0"/>
          </a:p>
          <a:p>
            <a:r>
              <a:rPr lang="en-GB" dirty="0" smtClean="0"/>
              <a:t>Relevant </a:t>
            </a:r>
            <a:r>
              <a:rPr lang="en-GB" dirty="0"/>
              <a:t>performance management</a:t>
            </a:r>
          </a:p>
          <a:p>
            <a:r>
              <a:rPr lang="en-GB" dirty="0" smtClean="0"/>
              <a:t>Education/training skilled </a:t>
            </a:r>
            <a:r>
              <a:rPr lang="en-GB" dirty="0"/>
              <a:t>workforce</a:t>
            </a:r>
          </a:p>
          <a:p>
            <a:r>
              <a:rPr lang="en-GB" dirty="0" smtClean="0"/>
              <a:t>Professional </a:t>
            </a:r>
            <a:r>
              <a:rPr lang="en-GB" dirty="0"/>
              <a:t>networking</a:t>
            </a:r>
          </a:p>
          <a:p>
            <a:r>
              <a:rPr lang="en-GB" dirty="0" smtClean="0"/>
              <a:t>IM&amp;T</a:t>
            </a: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Added Value Key Roles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5641"/>
            <a:ext cx="8814105" cy="30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26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4954555"/>
          </a:xfrm>
        </p:spPr>
        <p:txBody>
          <a:bodyPr>
            <a:normAutofit fontScale="92500"/>
          </a:bodyPr>
          <a:lstStyle/>
          <a:p>
            <a:r>
              <a:rPr lang="en-GB" sz="3100" dirty="0" smtClean="0"/>
              <a:t>Make </a:t>
            </a:r>
            <a:r>
              <a:rPr lang="en-GB" sz="3100" dirty="0"/>
              <a:t>sure you are up-to-date </a:t>
            </a:r>
            <a:endParaRPr lang="en-GB" sz="3100" dirty="0" smtClean="0"/>
          </a:p>
          <a:p>
            <a:r>
              <a:rPr lang="en-GB" sz="3100" dirty="0" smtClean="0"/>
              <a:t>Have  your annual development review</a:t>
            </a:r>
          </a:p>
          <a:p>
            <a:r>
              <a:rPr lang="en-GB" sz="3100" dirty="0" smtClean="0"/>
              <a:t>Identify </a:t>
            </a:r>
            <a:r>
              <a:rPr lang="en-GB" sz="3100" dirty="0"/>
              <a:t>your training needs </a:t>
            </a:r>
            <a:endParaRPr lang="en-GB" sz="3100" dirty="0" smtClean="0"/>
          </a:p>
          <a:p>
            <a:r>
              <a:rPr lang="en-GB" sz="3100" dirty="0" smtClean="0"/>
              <a:t>Address </a:t>
            </a:r>
            <a:r>
              <a:rPr lang="en-GB" sz="3100" dirty="0"/>
              <a:t>any where you need </a:t>
            </a:r>
            <a:r>
              <a:rPr lang="en-GB" sz="3100" dirty="0" smtClean="0"/>
              <a:t>development</a:t>
            </a:r>
          </a:p>
          <a:p>
            <a:r>
              <a:rPr lang="en-GB" sz="3100" dirty="0" smtClean="0"/>
              <a:t>Ensure </a:t>
            </a:r>
            <a:r>
              <a:rPr lang="en-GB" sz="3100" dirty="0"/>
              <a:t>your CV is </a:t>
            </a:r>
            <a:r>
              <a:rPr lang="en-GB" sz="3100" dirty="0" smtClean="0"/>
              <a:t>updated</a:t>
            </a:r>
          </a:p>
          <a:p>
            <a:r>
              <a:rPr lang="en-GB" sz="3100" dirty="0" smtClean="0"/>
              <a:t>Review </a:t>
            </a:r>
            <a:r>
              <a:rPr lang="en-GB" sz="3100" dirty="0"/>
              <a:t>your leadership </a:t>
            </a:r>
            <a:r>
              <a:rPr lang="en-GB" sz="3100" dirty="0" smtClean="0"/>
              <a:t>competencies</a:t>
            </a:r>
          </a:p>
          <a:p>
            <a:r>
              <a:rPr lang="en-GB" sz="3100" dirty="0" smtClean="0"/>
              <a:t>Network </a:t>
            </a:r>
            <a:r>
              <a:rPr lang="en-GB" sz="3100" dirty="0"/>
              <a:t>with other </a:t>
            </a:r>
            <a:r>
              <a:rPr lang="en-GB" sz="3100" dirty="0" smtClean="0"/>
              <a:t>AH</a:t>
            </a:r>
          </a:p>
          <a:p>
            <a:r>
              <a:rPr lang="en-GB" sz="3100" dirty="0" smtClean="0"/>
              <a:t>Make </a:t>
            </a:r>
            <a:r>
              <a:rPr lang="en-GB" sz="3100" dirty="0"/>
              <a:t>use of </a:t>
            </a:r>
            <a:r>
              <a:rPr lang="en-GB" sz="3100" dirty="0" smtClean="0"/>
              <a:t>your networks</a:t>
            </a:r>
          </a:p>
          <a:p>
            <a:r>
              <a:rPr lang="en-GB" sz="3100" dirty="0" smtClean="0"/>
              <a:t>Ensure </a:t>
            </a:r>
            <a:r>
              <a:rPr lang="en-GB" sz="3100" dirty="0"/>
              <a:t>you are familiar with wider healthcare politics, </a:t>
            </a:r>
            <a:r>
              <a:rPr lang="en-GB" sz="3100" dirty="0" smtClean="0"/>
              <a:t>nationally and locally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764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GB" sz="5400" dirty="0" smtClean="0"/>
              <a:t>What next?</a:t>
            </a:r>
            <a:endParaRPr lang="en-GB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Action plan</a:t>
            </a:r>
            <a:endParaRPr lang="en-GB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826224" cy="436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9"/>
          <a:stretch/>
        </p:blipFill>
        <p:spPr bwMode="auto">
          <a:xfrm>
            <a:off x="1691679" y="1209772"/>
            <a:ext cx="5874655" cy="514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747713"/>
            <a:ext cx="8229600" cy="1803401"/>
          </a:xfrm>
        </p:spPr>
        <p:txBody>
          <a:bodyPr lIns="0" rIns="0" bIns="0" anchor="b"/>
          <a:lstStyle/>
          <a:p>
            <a:r>
              <a:rPr lang="en-GB"/>
              <a:t>Some Resources for you</a:t>
            </a:r>
          </a:p>
        </p:txBody>
      </p:sp>
      <p:pic>
        <p:nvPicPr>
          <p:cNvPr id="937986" name="Picture 3" descr="JJDeveloping the AHP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19672" y="1535906"/>
            <a:ext cx="1862138" cy="2936875"/>
          </a:xfrm>
        </p:spPr>
      </p:pic>
      <p:pic>
        <p:nvPicPr>
          <p:cNvPr id="937987" name="Picture 4" descr="JJManagingandLead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5538"/>
            <a:ext cx="1797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7988" name="Text Box 5"/>
          <p:cNvSpPr txBox="1">
            <a:spLocks noChangeArrowheads="1"/>
          </p:cNvSpPr>
          <p:nvPr/>
        </p:nvSpPr>
        <p:spPr bwMode="auto">
          <a:xfrm>
            <a:off x="6877050" y="5084763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37989" name="Picture 6" descr="7084"/>
          <p:cNvPicPr>
            <a:picLocks noChangeAspect="1" noChangeArrowheads="1"/>
          </p:cNvPicPr>
          <p:nvPr/>
        </p:nvPicPr>
        <p:blipFill>
          <a:blip r:embed="rId5"/>
          <a:srcRect r="13025" b="13458"/>
          <a:stretch>
            <a:fillRect/>
          </a:stretch>
        </p:blipFill>
        <p:spPr bwMode="auto">
          <a:xfrm>
            <a:off x="3491880" y="2024856"/>
            <a:ext cx="19097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990" name="Picture 7" descr="book cover"/>
          <p:cNvPicPr>
            <a:picLocks noChangeAspect="1" noChangeArrowheads="1"/>
          </p:cNvPicPr>
          <p:nvPr/>
        </p:nvPicPr>
        <p:blipFill>
          <a:blip r:embed="rId6"/>
          <a:srcRect r="12828" b="10655"/>
          <a:stretch>
            <a:fillRect/>
          </a:stretch>
        </p:blipFill>
        <p:spPr bwMode="auto">
          <a:xfrm>
            <a:off x="5219700" y="3213100"/>
            <a:ext cx="18716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991" name="Picture 8" descr="book cover"/>
          <p:cNvPicPr>
            <a:picLocks noChangeAspect="1" noChangeArrowheads="1"/>
          </p:cNvPicPr>
          <p:nvPr/>
        </p:nvPicPr>
        <p:blipFill>
          <a:blip r:embed="rId7"/>
          <a:srcRect r="11467" b="9143"/>
          <a:stretch>
            <a:fillRect/>
          </a:stretch>
        </p:blipFill>
        <p:spPr bwMode="auto">
          <a:xfrm>
            <a:off x="6943725" y="3716338"/>
            <a:ext cx="22002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3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/>
              <a:t>support AH managers and leaders demonstrate added value of their roles</a:t>
            </a:r>
          </a:p>
          <a:p>
            <a:r>
              <a:rPr lang="en-GB" dirty="0" smtClean="0"/>
              <a:t>To </a:t>
            </a:r>
            <a:r>
              <a:rPr lang="en-GB" dirty="0"/>
              <a:t>focus on the healthcare provision context</a:t>
            </a:r>
          </a:p>
          <a:p>
            <a:r>
              <a:rPr lang="en-GB" dirty="0"/>
              <a:t> What’s unique about AH managers and leaders?</a:t>
            </a:r>
          </a:p>
          <a:p>
            <a:r>
              <a:rPr lang="en-GB" dirty="0" smtClean="0"/>
              <a:t>When </a:t>
            </a:r>
            <a:r>
              <a:rPr lang="en-GB" dirty="0"/>
              <a:t>do we use the arguments?</a:t>
            </a:r>
          </a:p>
          <a:p>
            <a:r>
              <a:rPr lang="en-GB" dirty="0" smtClean="0"/>
              <a:t>Networking</a:t>
            </a: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ction </a:t>
            </a:r>
            <a:r>
              <a:rPr lang="en-GB" dirty="0"/>
              <a:t>planning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103722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Final 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97856" cy="42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arenaflowers.com/product_image/large/286-thank_you_ball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2444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Parking  Issues</a:t>
            </a:r>
            <a:endParaRPr lang="en-GB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938079" cy="475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ost It No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r="19197"/>
          <a:stretch/>
        </p:blipFill>
        <p:spPr bwMode="auto">
          <a:xfrm>
            <a:off x="5603631" y="1268760"/>
            <a:ext cx="2696308" cy="43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3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5856" y="2204864"/>
            <a:ext cx="5515937" cy="27755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4400" dirty="0" smtClean="0"/>
              <a:t>Make a list, then prioritise the </a:t>
            </a:r>
            <a:r>
              <a:rPr lang="en-GB" sz="4400" dirty="0"/>
              <a:t>top 3 from your group</a:t>
            </a:r>
            <a:r>
              <a:rPr lang="en-GB" sz="2800" dirty="0"/>
              <a:t/>
            </a:r>
            <a:br>
              <a:rPr lang="en-GB" sz="2800" dirty="0"/>
            </a:br>
            <a:endParaRPr lang="en-US" sz="28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What changes are you </a:t>
            </a:r>
            <a:r>
              <a:rPr lang="en-GB" sz="4400" dirty="0" smtClean="0"/>
              <a:t>facing?</a:t>
            </a:r>
            <a:endParaRPr lang="en-GB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6" y="1268760"/>
            <a:ext cx="2859087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29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ChangeArrowheads="1"/>
          </p:cNvSpPr>
          <p:nvPr/>
        </p:nvSpPr>
        <p:spPr bwMode="auto">
          <a:xfrm>
            <a:off x="395288" y="1916113"/>
            <a:ext cx="5616575" cy="2592387"/>
          </a:xfrm>
          <a:prstGeom prst="notchedRightArrow">
            <a:avLst>
              <a:gd name="adj1" fmla="val 50000"/>
              <a:gd name="adj2" fmla="val 5416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258888" y="2852738"/>
            <a:ext cx="4249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000" b="1">
                <a:solidFill>
                  <a:schemeClr val="bg2"/>
                </a:solidFill>
                <a:latin typeface="Garamond" pitchFamily="18" charset="0"/>
              </a:rPr>
              <a:t>Infinite Demand</a:t>
            </a:r>
            <a:endParaRPr lang="en-US" sz="4000" b="1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1692275" y="404813"/>
            <a:ext cx="6913563" cy="1368425"/>
          </a:xfrm>
          <a:prstGeom prst="curvedDownArrow">
            <a:avLst>
              <a:gd name="adj1" fmla="val 101044"/>
              <a:gd name="adj2" fmla="val 20208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1403350" y="4724400"/>
            <a:ext cx="6804025" cy="1657350"/>
          </a:xfrm>
          <a:prstGeom prst="curvedUpArrow">
            <a:avLst>
              <a:gd name="adj1" fmla="val 82107"/>
              <a:gd name="adj2" fmla="val 16421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WordArt 7"/>
          <p:cNvSpPr>
            <a:spLocks noChangeArrowheads="1" noChangeShapeType="1" noTextEdit="1"/>
          </p:cNvSpPr>
          <p:nvPr/>
        </p:nvSpPr>
        <p:spPr bwMode="auto">
          <a:xfrm>
            <a:off x="1835150" y="404813"/>
            <a:ext cx="5561013" cy="1511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Re-structuring</a:t>
            </a:r>
          </a:p>
        </p:txBody>
      </p:sp>
      <p:sp>
        <p:nvSpPr>
          <p:cNvPr id="30727" name="WordArt 8"/>
          <p:cNvSpPr>
            <a:spLocks noChangeArrowheads="1" noChangeShapeType="1" noTextEdit="1"/>
          </p:cNvSpPr>
          <p:nvPr/>
        </p:nvSpPr>
        <p:spPr bwMode="auto">
          <a:xfrm>
            <a:off x="1258888" y="3860800"/>
            <a:ext cx="6948487" cy="2881313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21394328"/>
                <a:gd name="adj2" fmla="val 6264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latin typeface="Arial Black"/>
              </a:rPr>
              <a:t>Reorganisation</a:t>
            </a:r>
          </a:p>
        </p:txBody>
      </p:sp>
      <p:pic>
        <p:nvPicPr>
          <p:cNvPr id="3074" name="Picture 2" descr="2008 Australian 100 Dollar Gold Proof Nugget 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48308"/>
            <a:ext cx="2582548" cy="257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34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4400" dirty="0" smtClean="0"/>
              <a:t>What is your role as an Allied Health </a:t>
            </a:r>
            <a:r>
              <a:rPr lang="en-GB" sz="4400" dirty="0" smtClean="0"/>
              <a:t>leader in  this time of change</a:t>
            </a:r>
            <a:r>
              <a:rPr lang="en-GB" sz="3600" dirty="0" smtClean="0"/>
              <a:t>?</a:t>
            </a:r>
          </a:p>
          <a:p>
            <a:pPr marL="109728" indent="0">
              <a:buNone/>
            </a:pPr>
            <a:endParaRPr lang="en-GB" sz="3600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</a:t>
            </a:r>
            <a:endParaRPr lang="en-GB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859087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55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en-GB" sz="3600" dirty="0" smtClean="0"/>
              <a:t>The organisation?</a:t>
            </a:r>
            <a:endParaRPr lang="en-GB" sz="3600" dirty="0"/>
          </a:p>
          <a:p>
            <a:r>
              <a:rPr lang="en-GB" sz="3600" dirty="0" smtClean="0"/>
              <a:t>Your service?</a:t>
            </a:r>
          </a:p>
          <a:p>
            <a:r>
              <a:rPr lang="en-GB" sz="3600" dirty="0" smtClean="0"/>
              <a:t>Your staff?</a:t>
            </a:r>
          </a:p>
          <a:p>
            <a:r>
              <a:rPr lang="en-GB" sz="3600" dirty="0" smtClean="0"/>
              <a:t>You?</a:t>
            </a:r>
          </a:p>
          <a:p>
            <a:r>
              <a:rPr lang="en-GB" sz="3600" dirty="0" smtClean="0"/>
              <a:t>Your </a:t>
            </a:r>
            <a:r>
              <a:rPr lang="en-GB" sz="3600" dirty="0"/>
              <a:t>role as an Allied Health </a:t>
            </a:r>
            <a:r>
              <a:rPr lang="en-GB" sz="3600" dirty="0" smtClean="0"/>
              <a:t>leader?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</a:t>
            </a:r>
            <a:r>
              <a:rPr lang="en-GB" dirty="0" smtClean="0"/>
              <a:t>change </a:t>
            </a:r>
            <a:r>
              <a:rPr lang="en-GB" dirty="0"/>
              <a:t>affecting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91" y="4342538"/>
            <a:ext cx="3353949" cy="251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645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780928"/>
            <a:ext cx="5688632" cy="2160240"/>
          </a:xfrm>
        </p:spPr>
        <p:txBody>
          <a:bodyPr>
            <a:normAutofit/>
          </a:bodyPr>
          <a:lstStyle/>
          <a:p>
            <a:r>
              <a:rPr lang="en-GB" sz="4000" dirty="0"/>
              <a:t>What is </a:t>
            </a:r>
            <a:r>
              <a:rPr lang="en-GB" sz="4000" dirty="0" smtClean="0"/>
              <a:t>unique about Allied Health?</a:t>
            </a:r>
            <a:endParaRPr lang="en-GB" sz="4000" dirty="0"/>
          </a:p>
          <a:p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en-GB" sz="3600" b="0" dirty="0">
                <a:effectLst/>
              </a:rPr>
              <a:t>What is the specific contribution of </a:t>
            </a:r>
            <a:r>
              <a:rPr lang="en-GB" sz="3600" b="0" dirty="0" smtClean="0">
                <a:effectLst/>
              </a:rPr>
              <a:t>Allied Health Managers </a:t>
            </a:r>
            <a:r>
              <a:rPr lang="en-GB" sz="3600" b="0" dirty="0">
                <a:effectLst/>
              </a:rPr>
              <a:t>and Leaders in </a:t>
            </a:r>
            <a:r>
              <a:rPr lang="en-GB" sz="3600" b="0" dirty="0" smtClean="0">
                <a:effectLst/>
              </a:rPr>
              <a:t>Healthcare?</a:t>
            </a:r>
            <a:endParaRPr lang="en-GB" sz="3600" dirty="0"/>
          </a:p>
        </p:txBody>
      </p:sp>
      <p:pic>
        <p:nvPicPr>
          <p:cNvPr id="2052" name="Picture 4" descr="http://4.bp.blogspot.com/-OsAy_7O5XOA/TdJ9eon2OII/AAAAAAAAACA/kONKulbErII/s1600/lightbulb_flipchar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r="893"/>
          <a:stretch/>
        </p:blipFill>
        <p:spPr bwMode="auto">
          <a:xfrm>
            <a:off x="5709138" y="1274896"/>
            <a:ext cx="3286257" cy="55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5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/>
            </a:r>
            <a:br>
              <a:rPr lang="en-GB" sz="4400" dirty="0"/>
            </a:br>
            <a:r>
              <a:rPr lang="en-GB" sz="4900" dirty="0"/>
              <a:t>Round table “speed dating”</a:t>
            </a:r>
            <a:endParaRPr lang="en-GB" dirty="0"/>
          </a:p>
        </p:txBody>
      </p:sp>
      <p:pic>
        <p:nvPicPr>
          <p:cNvPr id="1026" name="Picture 2" descr="http://www.michellehenry.fr/dating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0645"/>
            <a:ext cx="5472608" cy="423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616624" cy="49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307</TotalTime>
  <Words>408</Words>
  <Application>Microsoft Office PowerPoint</Application>
  <PresentationFormat>On-screen Show (4:3)</PresentationFormat>
  <Paragraphs>182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      The Added Value of Allied Health Management and Leadership</vt:lpstr>
      <vt:lpstr>Objectives</vt:lpstr>
      <vt:lpstr>Parking  Issues</vt:lpstr>
      <vt:lpstr>What changes are you facing?</vt:lpstr>
      <vt:lpstr>PowerPoint Presentation</vt:lpstr>
      <vt:lpstr>Change</vt:lpstr>
      <vt:lpstr>How is change affecting</vt:lpstr>
      <vt:lpstr>What is the specific contribution of Allied Health Managers and Leaders in Healthcare?</vt:lpstr>
      <vt:lpstr> Round table “speed dating”</vt:lpstr>
      <vt:lpstr>The Rules</vt:lpstr>
      <vt:lpstr>How to “Play”</vt:lpstr>
      <vt:lpstr>Boston Box</vt:lpstr>
      <vt:lpstr>AH Managers Unique?</vt:lpstr>
      <vt:lpstr>AH Managers - really unique?</vt:lpstr>
      <vt:lpstr>Allied Health managers bring:  </vt:lpstr>
      <vt:lpstr>Added Value Key Roles </vt:lpstr>
      <vt:lpstr>What to do next</vt:lpstr>
      <vt:lpstr>Action plan</vt:lpstr>
      <vt:lpstr>Some Resources for you</vt:lpstr>
      <vt:lpstr>Any Final 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Added Value of Allied Health Management and Leadership</dc:title>
  <dc:creator>Fiona</dc:creator>
  <cp:lastModifiedBy>Fiona</cp:lastModifiedBy>
  <cp:revision>26</cp:revision>
  <dcterms:created xsi:type="dcterms:W3CDTF">2013-10-07T04:36:25Z</dcterms:created>
  <dcterms:modified xsi:type="dcterms:W3CDTF">2013-10-08T20:06:47Z</dcterms:modified>
</cp:coreProperties>
</file>